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11/11/2018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11/11/2018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Topologies</a:t>
            </a:r>
            <a:r>
              <a:rPr lang="en-US" dirty="0"/>
              <a:t/>
            </a:r>
            <a:br>
              <a:rPr lang="en-US" dirty="0"/>
            </a:br>
            <a:endParaRPr lang="ar-IQ" dirty="0"/>
          </a:p>
        </p:txBody>
      </p:sp>
      <p:sp>
        <p:nvSpPr>
          <p:cNvPr id="3" name="Subtitle 2"/>
          <p:cNvSpPr>
            <a:spLocks noGrp="1"/>
          </p:cNvSpPr>
          <p:nvPr>
            <p:ph type="subTitle" idx="1"/>
          </p:nvPr>
        </p:nvSpPr>
        <p:spPr>
          <a:xfrm>
            <a:off x="2417780" y="3496962"/>
            <a:ext cx="8987506" cy="2286000"/>
          </a:xfrm>
        </p:spPr>
        <p:txBody>
          <a:bodyPr>
            <a:noAutofit/>
          </a:bodyPr>
          <a:lstStyle/>
          <a:p>
            <a:r>
              <a:rPr lang="en-US" sz="2000" dirty="0"/>
              <a:t>Network topologies define how remote locations connect to each other and to the hub. The link over the satellite from the hub to the remote is called the outbound or downlink transmission, whereas the link from the remote to the hub is referred to as inbound or uplink. Satellite networks are primarily configured in one of these topologies:</a:t>
            </a:r>
            <a:endParaRPr lang="ar-IQ" sz="2000" dirty="0"/>
          </a:p>
        </p:txBody>
      </p:sp>
    </p:spTree>
    <p:extLst>
      <p:ext uri="{BB962C8B-B14F-4D97-AF65-F5344CB8AC3E}">
        <p14:creationId xmlns:p14="http://schemas.microsoft.com/office/powerpoint/2010/main" val="852078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a:t>Satellite Operators</a:t>
            </a:r>
            <a:r>
              <a:rPr lang="en-US" dirty="0"/>
              <a:t/>
            </a:r>
            <a:br>
              <a:rPr lang="en-US" dirty="0"/>
            </a:br>
            <a:endParaRPr lang="ar-IQ" dirty="0"/>
          </a:p>
        </p:txBody>
      </p:sp>
      <p:sp>
        <p:nvSpPr>
          <p:cNvPr id="3" name="Content Placeholder 2"/>
          <p:cNvSpPr>
            <a:spLocks noGrp="1"/>
          </p:cNvSpPr>
          <p:nvPr>
            <p:ph idx="1"/>
          </p:nvPr>
        </p:nvSpPr>
        <p:spPr>
          <a:xfrm>
            <a:off x="1451579" y="2015732"/>
            <a:ext cx="9780713" cy="3450613"/>
          </a:xfrm>
        </p:spPr>
        <p:txBody>
          <a:bodyPr>
            <a:noAutofit/>
          </a:bodyPr>
          <a:lstStyle/>
          <a:p>
            <a:pPr algn="l" rtl="0"/>
            <a:r>
              <a:rPr lang="en-US" sz="2800" dirty="0"/>
              <a:t>Satellite operators are responsible for the planning and cost of the construction and launch of satellite into space. They own and manage a constellation of satellites and determine coverage and geographic areas. Satellite operators lease this bandwidth to service providers, government entities, television broadcasters, enterprises and sometimes direct to the end consumer. </a:t>
            </a:r>
            <a:endParaRPr lang="ar-IQ" sz="2800" dirty="0"/>
          </a:p>
        </p:txBody>
      </p:sp>
    </p:spTree>
    <p:extLst>
      <p:ext uri="{BB962C8B-B14F-4D97-AF65-F5344CB8AC3E}">
        <p14:creationId xmlns:p14="http://schemas.microsoft.com/office/powerpoint/2010/main" val="2732654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Service Providers/ Network Operators </a:t>
            </a:r>
            <a:r>
              <a:rPr lang="en-US" dirty="0"/>
              <a:t/>
            </a:r>
            <a:br>
              <a:rPr lang="en-US" dirty="0"/>
            </a:br>
            <a:endParaRPr lang="ar-IQ" dirty="0"/>
          </a:p>
        </p:txBody>
      </p:sp>
      <p:sp>
        <p:nvSpPr>
          <p:cNvPr id="3" name="Content Placeholder 2"/>
          <p:cNvSpPr>
            <a:spLocks noGrp="1"/>
          </p:cNvSpPr>
          <p:nvPr>
            <p:ph idx="1"/>
          </p:nvPr>
        </p:nvSpPr>
        <p:spPr>
          <a:xfrm>
            <a:off x="1451579" y="2015732"/>
            <a:ext cx="10126702" cy="3450613"/>
          </a:xfrm>
        </p:spPr>
        <p:txBody>
          <a:bodyPr>
            <a:normAutofit/>
          </a:bodyPr>
          <a:lstStyle/>
          <a:p>
            <a:pPr algn="l" rtl="0"/>
            <a:r>
              <a:rPr lang="en-US" sz="2800" dirty="0"/>
              <a:t>providers, sometimes known as network operators, are telecommunication companies or specialized satellite service companies who sell a full service package to the end customer. They lease capacity from satellite operators, purchase and operate the network equipment and the antenna, and are responsible for the installation and maintenance of the network.</a:t>
            </a:r>
          </a:p>
          <a:p>
            <a:pPr algn="l" rtl="0"/>
            <a:endParaRPr lang="ar-IQ" dirty="0"/>
          </a:p>
        </p:txBody>
      </p:sp>
    </p:spTree>
    <p:extLst>
      <p:ext uri="{BB962C8B-B14F-4D97-AF65-F5344CB8AC3E}">
        <p14:creationId xmlns:p14="http://schemas.microsoft.com/office/powerpoint/2010/main" val="84019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a:t>Customers</a:t>
            </a:r>
            <a:endParaRPr lang="ar-IQ" dirty="0"/>
          </a:p>
        </p:txBody>
      </p:sp>
      <p:sp>
        <p:nvSpPr>
          <p:cNvPr id="3" name="Content Placeholder 2"/>
          <p:cNvSpPr>
            <a:spLocks noGrp="1"/>
          </p:cNvSpPr>
          <p:nvPr>
            <p:ph idx="1"/>
          </p:nvPr>
        </p:nvSpPr>
        <p:spPr>
          <a:xfrm>
            <a:off x="1451579" y="2015732"/>
            <a:ext cx="10015491" cy="3450613"/>
          </a:xfrm>
        </p:spPr>
        <p:txBody>
          <a:bodyPr>
            <a:noAutofit/>
          </a:bodyPr>
          <a:lstStyle/>
          <a:p>
            <a:pPr algn="l" rtl="0"/>
            <a:r>
              <a:rPr lang="en-US" sz="2800" dirty="0"/>
              <a:t>Customers are the enterprises, organizations and consumers who use satellite communication services. Governments or large corporate customers may operate as their own service provider by managing the equipment directly and leasing bandwidth from satellite operators. Individuals and smaller enterprises typically work with service providers who manage the equipment and connections. </a:t>
            </a:r>
            <a:endParaRPr lang="ar-IQ" sz="2800" dirty="0"/>
          </a:p>
        </p:txBody>
      </p:sp>
    </p:spTree>
    <p:extLst>
      <p:ext uri="{BB962C8B-B14F-4D97-AF65-F5344CB8AC3E}">
        <p14:creationId xmlns:p14="http://schemas.microsoft.com/office/powerpoint/2010/main" val="3710866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Applications </a:t>
            </a:r>
            <a:endParaRPr lang="ar-IQ" dirty="0"/>
          </a:p>
        </p:txBody>
      </p:sp>
      <p:sp>
        <p:nvSpPr>
          <p:cNvPr id="3" name="Content Placeholder 2"/>
          <p:cNvSpPr>
            <a:spLocks noGrp="1"/>
          </p:cNvSpPr>
          <p:nvPr>
            <p:ph idx="1"/>
          </p:nvPr>
        </p:nvSpPr>
        <p:spPr>
          <a:xfrm>
            <a:off x="1451579" y="2015732"/>
            <a:ext cx="10052562" cy="3450613"/>
          </a:xfrm>
        </p:spPr>
        <p:txBody>
          <a:bodyPr/>
          <a:lstStyle/>
          <a:p>
            <a:pPr algn="l" rtl="0"/>
            <a:r>
              <a:rPr lang="en-US" sz="3200" dirty="0"/>
              <a:t>Always-on, high-speed connectivity is needed for a variety of applications. Whether broadcasting radio to consumers or multi-casting data for enterprise networks, satellite can support all of a user’s networking requirements.</a:t>
            </a:r>
          </a:p>
          <a:p>
            <a:pPr algn="l" rtl="0"/>
            <a:endParaRPr lang="ar-IQ" dirty="0"/>
          </a:p>
        </p:txBody>
      </p:sp>
    </p:spTree>
    <p:extLst>
      <p:ext uri="{BB962C8B-B14F-4D97-AF65-F5344CB8AC3E}">
        <p14:creationId xmlns:p14="http://schemas.microsoft.com/office/powerpoint/2010/main" val="4045245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Star (hub &amp; spoke) Networks</a:t>
            </a:r>
            <a:r>
              <a:rPr lang="en-US" dirty="0"/>
              <a:t/>
            </a:r>
            <a:br>
              <a:rPr lang="en-US" dirty="0"/>
            </a:br>
            <a:endParaRPr lang="ar-IQ" dirty="0"/>
          </a:p>
        </p:txBody>
      </p:sp>
      <p:sp>
        <p:nvSpPr>
          <p:cNvPr id="3" name="Content Placeholder 2"/>
          <p:cNvSpPr>
            <a:spLocks noGrp="1"/>
          </p:cNvSpPr>
          <p:nvPr>
            <p:ph idx="1"/>
          </p:nvPr>
        </p:nvSpPr>
        <p:spPr>
          <a:xfrm>
            <a:off x="1451579" y="2015732"/>
            <a:ext cx="9928994" cy="3890798"/>
          </a:xfrm>
        </p:spPr>
        <p:txBody>
          <a:bodyPr/>
          <a:lstStyle/>
          <a:p>
            <a:pPr algn="l"/>
            <a:r>
              <a:rPr lang="en-US" sz="2800" dirty="0"/>
              <a:t>In a star network topology, the hub connects to the remote, where all communications are passed back through the hub. Virtually an unlimited number of remotes can be connected to the hub in this topology. Smaller, lower powered BUCs can be used at the remote end since they are only connecting back to the larger hub antenna.</a:t>
            </a:r>
          </a:p>
          <a:p>
            <a:endParaRPr lang="ar-IQ" dirty="0"/>
          </a:p>
        </p:txBody>
      </p:sp>
    </p:spTree>
    <p:extLst>
      <p:ext uri="{BB962C8B-B14F-4D97-AF65-F5344CB8AC3E}">
        <p14:creationId xmlns:p14="http://schemas.microsoft.com/office/powerpoint/2010/main" val="4214254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Text Placeholder 2"/>
          <p:cNvSpPr>
            <a:spLocks noGrp="1"/>
          </p:cNvSpPr>
          <p:nvPr>
            <p:ph type="body" idx="1"/>
          </p:nvPr>
        </p:nvSpPr>
        <p:spPr/>
        <p:txBody>
          <a:bodyPr/>
          <a:lstStyle/>
          <a:p>
            <a:pPr algn="ctr"/>
            <a:r>
              <a:rPr lang="en-US" sz="2800" dirty="0"/>
              <a:t>Figure 3. Star Topology</a:t>
            </a:r>
          </a:p>
          <a:p>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51470" y="345990"/>
            <a:ext cx="9255211" cy="3460206"/>
          </a:xfrm>
          <a:prstGeom prst="rect">
            <a:avLst/>
          </a:prstGeom>
          <a:noFill/>
          <a:ln>
            <a:noFill/>
          </a:ln>
        </p:spPr>
      </p:pic>
    </p:spTree>
    <p:extLst>
      <p:ext uri="{BB962C8B-B14F-4D97-AF65-F5344CB8AC3E}">
        <p14:creationId xmlns:p14="http://schemas.microsoft.com/office/powerpoint/2010/main" val="433493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a:t>Mesh Networks</a:t>
            </a:r>
            <a:r>
              <a:rPr lang="en-US" dirty="0"/>
              <a:t/>
            </a:r>
            <a:br>
              <a:rPr lang="en-US" dirty="0"/>
            </a:br>
            <a:endParaRPr lang="ar-IQ" dirty="0"/>
          </a:p>
        </p:txBody>
      </p:sp>
      <p:sp>
        <p:nvSpPr>
          <p:cNvPr id="3" name="Content Placeholder 2"/>
          <p:cNvSpPr>
            <a:spLocks noGrp="1"/>
          </p:cNvSpPr>
          <p:nvPr>
            <p:ph idx="1"/>
          </p:nvPr>
        </p:nvSpPr>
        <p:spPr>
          <a:xfrm>
            <a:off x="1451579" y="2015732"/>
            <a:ext cx="9603275" cy="3841371"/>
          </a:xfrm>
        </p:spPr>
        <p:txBody>
          <a:bodyPr>
            <a:normAutofit/>
          </a:bodyPr>
          <a:lstStyle/>
          <a:p>
            <a:pPr algn="l" rtl="0"/>
            <a:r>
              <a:rPr lang="en-US" sz="2800" dirty="0"/>
              <a:t>A mesh network topology allows one remote VSAT location to communicate with another remote location without routing through the hub. This type of connection minimizes delay and often is used for very high quality voice and video conferencing applications. </a:t>
            </a:r>
          </a:p>
          <a:p>
            <a:pPr algn="l" rtl="0"/>
            <a:r>
              <a:rPr lang="en-US" sz="2800" dirty="0"/>
              <a:t>With this topology, larger antennas are required and more power is needed to transmit, thereby increasing cost.</a:t>
            </a:r>
          </a:p>
          <a:p>
            <a:endParaRPr lang="ar-IQ" dirty="0"/>
          </a:p>
        </p:txBody>
      </p:sp>
    </p:spTree>
    <p:extLst>
      <p:ext uri="{BB962C8B-B14F-4D97-AF65-F5344CB8AC3E}">
        <p14:creationId xmlns:p14="http://schemas.microsoft.com/office/powerpoint/2010/main" val="3642382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a:xfrm>
            <a:off x="2417780" y="3991232"/>
            <a:ext cx="8637072" cy="1013254"/>
          </a:xfrm>
        </p:spPr>
        <p:txBody>
          <a:bodyPr>
            <a:normAutofit/>
          </a:bodyPr>
          <a:lstStyle/>
          <a:p>
            <a:pPr algn="ctr" rtl="0"/>
            <a:r>
              <a:rPr lang="en-US" sz="2800" dirty="0"/>
              <a:t>Figure 4. Mesh Topology </a:t>
            </a:r>
            <a:endParaRPr lang="ar-IQ" sz="28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210962" y="160638"/>
            <a:ext cx="9959545" cy="3830593"/>
          </a:xfrm>
          <a:prstGeom prst="rect">
            <a:avLst/>
          </a:prstGeom>
          <a:noFill/>
          <a:ln>
            <a:noFill/>
          </a:ln>
        </p:spPr>
      </p:pic>
    </p:spTree>
    <p:extLst>
      <p:ext uri="{BB962C8B-B14F-4D97-AF65-F5344CB8AC3E}">
        <p14:creationId xmlns:p14="http://schemas.microsoft.com/office/powerpoint/2010/main" val="205519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Hybrid Networks</a:t>
            </a:r>
            <a:r>
              <a:rPr lang="en-US" dirty="0"/>
              <a:t/>
            </a:r>
            <a:br>
              <a:rPr lang="en-US" dirty="0"/>
            </a:br>
            <a:endParaRPr lang="ar-IQ" dirty="0"/>
          </a:p>
        </p:txBody>
      </p:sp>
      <p:sp>
        <p:nvSpPr>
          <p:cNvPr id="3" name="Content Placeholder 2"/>
          <p:cNvSpPr>
            <a:spLocks noGrp="1"/>
          </p:cNvSpPr>
          <p:nvPr>
            <p:ph idx="1"/>
          </p:nvPr>
        </p:nvSpPr>
        <p:spPr/>
        <p:txBody>
          <a:bodyPr>
            <a:normAutofit/>
          </a:bodyPr>
          <a:lstStyle/>
          <a:p>
            <a:pPr algn="l" rtl="0"/>
            <a:r>
              <a:rPr lang="en-US" sz="3200" dirty="0"/>
              <a:t>A hybrid topology is a mix of star and mesh networking solutions. This topology allows the hub to send information to the remotes, with the remotes then able to communicate with other VSAT locations.</a:t>
            </a:r>
            <a:endParaRPr lang="ar-IQ" sz="3200" dirty="0"/>
          </a:p>
        </p:txBody>
      </p:sp>
    </p:spTree>
    <p:extLst>
      <p:ext uri="{BB962C8B-B14F-4D97-AF65-F5344CB8AC3E}">
        <p14:creationId xmlns:p14="http://schemas.microsoft.com/office/powerpoint/2010/main" val="300395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a:t>Point to Point Connectivity</a:t>
            </a:r>
            <a:endParaRPr lang="ar-IQ" dirty="0"/>
          </a:p>
        </p:txBody>
      </p:sp>
      <p:sp>
        <p:nvSpPr>
          <p:cNvPr id="3" name="Content Placeholder 2"/>
          <p:cNvSpPr>
            <a:spLocks noGrp="1"/>
          </p:cNvSpPr>
          <p:nvPr>
            <p:ph idx="1"/>
          </p:nvPr>
        </p:nvSpPr>
        <p:spPr/>
        <p:txBody>
          <a:bodyPr>
            <a:noAutofit/>
          </a:bodyPr>
          <a:lstStyle/>
          <a:p>
            <a:pPr algn="just" rtl="0"/>
            <a:r>
              <a:rPr lang="en-US" sz="3200" dirty="0"/>
              <a:t>Contrary to the networking topologies, a point-to-point topology involves a dedicated connection between two antennas. This topology is a direct pipeline with a set bandwidth capacity regardless of usage and is typically designed with Single Carrier per Channel (SCPC) technology.</a:t>
            </a:r>
            <a:endParaRPr lang="ar-IQ" sz="3200" dirty="0"/>
          </a:p>
        </p:txBody>
      </p:sp>
    </p:spTree>
    <p:extLst>
      <p:ext uri="{BB962C8B-B14F-4D97-AF65-F5344CB8AC3E}">
        <p14:creationId xmlns:p14="http://schemas.microsoft.com/office/powerpoint/2010/main" val="1201618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Value Chain</a:t>
            </a:r>
            <a:r>
              <a:rPr lang="en-US" dirty="0"/>
              <a:t> </a:t>
            </a:r>
            <a:br>
              <a:rPr lang="en-US" dirty="0"/>
            </a:b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8773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6821" y="2493744"/>
            <a:ext cx="9687697" cy="2858475"/>
          </a:xfrm>
          <a:prstGeom prst="rect">
            <a:avLst/>
          </a:prstGeom>
        </p:spPr>
        <p:txBody>
          <a:bodyPr wrap="square">
            <a:spAutoFit/>
          </a:bodyPr>
          <a:lstStyle/>
          <a:p>
            <a:pPr algn="just">
              <a:lnSpc>
                <a:spcPct val="107000"/>
              </a:lnSpc>
              <a:tabLst>
                <a:tab pos="1788795" algn="l"/>
              </a:tabLst>
            </a:pPr>
            <a:r>
              <a:rPr lang="en-US" sz="2800" b="1" dirty="0">
                <a:latin typeface="Times New Roman" panose="02020603050405020304" pitchFamily="18" charset="0"/>
                <a:ea typeface="Calibri" panose="020F0502020204030204" pitchFamily="34" charset="0"/>
                <a:cs typeface="Arial" panose="020B0604020202020204" pitchFamily="34" charset="0"/>
              </a:rPr>
              <a:t>Equipment Vendors</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1788795" algn="l"/>
              </a:tabLst>
            </a:pPr>
            <a:r>
              <a:rPr lang="en-US" sz="2800" dirty="0">
                <a:latin typeface="Times New Roman" panose="02020603050405020304" pitchFamily="18" charset="0"/>
                <a:ea typeface="Calibri" panose="020F0502020204030204" pitchFamily="34" charset="0"/>
                <a:cs typeface="Arial" panose="020B0604020202020204" pitchFamily="34" charset="0"/>
              </a:rPr>
              <a:t> Equipment vendors are generally distinguished between pure antenna manufacturers and satellite equipment manufacturers that produce indoor or outdoor ground equipment including antennas, LNBs, BUCs, hubs, routers, software and network management systems. </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5711036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16</TotalTime>
  <Words>547</Words>
  <Application>Microsoft Office PowerPoint</Application>
  <PresentationFormat>Widescreen</PresentationFormat>
  <Paragraphs>24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Gill Sans MT</vt:lpstr>
      <vt:lpstr>Times New Roman</vt:lpstr>
      <vt:lpstr>Gallery</vt:lpstr>
      <vt:lpstr>Topologies </vt:lpstr>
      <vt:lpstr>Star (hub &amp; spoke) Networks </vt:lpstr>
      <vt:lpstr>PowerPoint Presentation</vt:lpstr>
      <vt:lpstr>Mesh Networks </vt:lpstr>
      <vt:lpstr>PowerPoint Presentation</vt:lpstr>
      <vt:lpstr>Hybrid Networks </vt:lpstr>
      <vt:lpstr>Point to Point Connectivity</vt:lpstr>
      <vt:lpstr>Value Chain  </vt:lpstr>
      <vt:lpstr>PowerPoint Presentation</vt:lpstr>
      <vt:lpstr>Satellite Operators </vt:lpstr>
      <vt:lpstr>Service Providers/ Network Operators  </vt:lpstr>
      <vt:lpstr>Customers</vt:lpstr>
      <vt:lpstr>Applications </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Topologies</dc:title>
  <dc:creator>lenovo</dc:creator>
  <cp:lastModifiedBy>lenovo</cp:lastModifiedBy>
  <cp:revision>2</cp:revision>
  <dcterms:created xsi:type="dcterms:W3CDTF">2018-11-11T13:14:42Z</dcterms:created>
  <dcterms:modified xsi:type="dcterms:W3CDTF">2018-11-11T13:31:31Z</dcterms:modified>
</cp:coreProperties>
</file>